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7"/>
  </p:notesMasterIdLst>
  <p:sldIdLst>
    <p:sldId id="257" r:id="rId2"/>
    <p:sldId id="267" r:id="rId3"/>
    <p:sldId id="259" r:id="rId4"/>
    <p:sldId id="264" r:id="rId5"/>
    <p:sldId id="271" r:id="rId6"/>
    <p:sldId id="273" r:id="rId7"/>
    <p:sldId id="268" r:id="rId8"/>
    <p:sldId id="269" r:id="rId9"/>
    <p:sldId id="270" r:id="rId10"/>
    <p:sldId id="274" r:id="rId11"/>
    <p:sldId id="275" r:id="rId12"/>
    <p:sldId id="276" r:id="rId13"/>
    <p:sldId id="277" r:id="rId14"/>
    <p:sldId id="278" r:id="rId15"/>
    <p:sldId id="265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87" d="100"/>
          <a:sy n="87" d="100"/>
        </p:scale>
        <p:origin x="114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DE098C-C2B2-472C-9728-F51906A9149D}" type="datetimeFigureOut">
              <a:rPr lang="en-US" smtClean="0"/>
              <a:t>12/2/2016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53CF9D-4898-48EE-B3C3-189DD21EB5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7803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69E77B-23F2-4D26-B3FA-6109AB5D8139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679070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69E77B-23F2-4D26-B3FA-6109AB5D8139}" type="slidenum">
              <a:rPr lang="en-GB" smtClean="0">
                <a:solidFill>
                  <a:prstClr val="black"/>
                </a:solidFill>
              </a:rPr>
              <a:pPr/>
              <a:t>11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91494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69E77B-23F2-4D26-B3FA-6109AB5D8139}" type="slidenum">
              <a:rPr lang="en-GB" smtClean="0">
                <a:solidFill>
                  <a:prstClr val="black"/>
                </a:solidFill>
              </a:rPr>
              <a:pPr/>
              <a:t>12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3622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69E77B-23F2-4D26-B3FA-6109AB5D8139}" type="slidenum">
              <a:rPr lang="en-GB" smtClean="0">
                <a:solidFill>
                  <a:prstClr val="black"/>
                </a:solidFill>
              </a:rPr>
              <a:pPr/>
              <a:t>13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66392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69E77B-23F2-4D26-B3FA-6109AB5D8139}" type="slidenum">
              <a:rPr lang="en-GB" smtClean="0">
                <a:solidFill>
                  <a:prstClr val="black"/>
                </a:solidFill>
              </a:rPr>
              <a:pPr/>
              <a:t>14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24783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69E77B-23F2-4D26-B3FA-6109AB5D8139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507961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69E77B-23F2-4D26-B3FA-6109AB5D8139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0478506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69E77B-23F2-4D26-B3FA-6109AB5D8139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5496331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69E77B-23F2-4D26-B3FA-6109AB5D8139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9840311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69E77B-23F2-4D26-B3FA-6109AB5D8139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2093973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69E77B-23F2-4D26-B3FA-6109AB5D8139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8893021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69E77B-23F2-4D26-B3FA-6109AB5D8139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2771768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69E77B-23F2-4D26-B3FA-6109AB5D8139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8368483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69E77B-23F2-4D26-B3FA-6109AB5D8139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9464995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Slide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480000" y="4438836"/>
            <a:ext cx="11232000" cy="1771848"/>
          </a:xfrm>
        </p:spPr>
        <p:txBody>
          <a:bodyPr anchor="b" anchorCtr="0"/>
          <a:lstStyle>
            <a:lvl1pPr>
              <a:spcBef>
                <a:spcPts val="0"/>
              </a:spcBef>
              <a:defRPr sz="1600" b="0" i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Click to edit master text styles you can enter a caption for the photo here.</a:t>
            </a:r>
          </a:p>
        </p:txBody>
      </p:sp>
      <p:sp>
        <p:nvSpPr>
          <p:cNvPr id="4" name="Date Placeholder 2"/>
          <p:cNvSpPr>
            <a:spLocks noGrp="1"/>
          </p:cNvSpPr>
          <p:nvPr>
            <p:ph type="dt" sz="half" idx="12"/>
          </p:nvPr>
        </p:nvSpPr>
        <p:spPr>
          <a:xfrm>
            <a:off x="10440689" y="6552000"/>
            <a:ext cx="931043" cy="144000"/>
          </a:xfrm>
        </p:spPr>
        <p:txBody>
          <a:bodyPr/>
          <a:lstStyle>
            <a:lvl1pPr>
              <a:defRPr sz="700">
                <a:solidFill>
                  <a:schemeClr val="bg1"/>
                </a:solidFill>
              </a:defRPr>
            </a:lvl1pPr>
          </a:lstStyle>
          <a:p>
            <a:fld id="{F3F68318-33E8-C346-A4D6-FB3D4EB97184}" type="datetime1">
              <a:rPr lang="en-ZA" smtClean="0">
                <a:solidFill>
                  <a:prstClr val="white"/>
                </a:solidFill>
              </a:rPr>
              <a:pPr/>
              <a:t>2016/12/02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4"/>
          </p:nvPr>
        </p:nvSpPr>
        <p:spPr>
          <a:xfrm>
            <a:off x="11371732" y="6552000"/>
            <a:ext cx="340269" cy="144000"/>
          </a:xfrm>
        </p:spPr>
        <p:txBody>
          <a:bodyPr/>
          <a:lstStyle>
            <a:lvl1pPr>
              <a:defRPr sz="700">
                <a:solidFill>
                  <a:schemeClr val="bg1"/>
                </a:solidFill>
              </a:defRPr>
            </a:lvl1pPr>
          </a:lstStyle>
          <a:p>
            <a:fld id="{75C98292-3D9A-421B-B307-DC2AE3C5CEA4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10458478" y="368249"/>
            <a:ext cx="1250700" cy="358875"/>
          </a:xfrm>
          <a:prstGeom prst="rect">
            <a:avLst/>
          </a:prstGeom>
        </p:spPr>
      </p:pic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475488" y="6553200"/>
            <a:ext cx="9887712" cy="1524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700">
                <a:solidFill>
                  <a:srgbClr val="FFFFFF"/>
                </a:solidFill>
              </a:defRPr>
            </a:lvl1pPr>
          </a:lstStyle>
          <a:p>
            <a:r>
              <a:rPr lang="en-US"/>
              <a:t>@SageGroupZA          |           #SageBPCon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67675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Divider slide blue">
    <p:bg>
      <p:bgPr>
        <a:solidFill>
          <a:srgbClr val="2E34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487685" y="1836966"/>
            <a:ext cx="11232001" cy="3010244"/>
          </a:xfrm>
        </p:spPr>
        <p:txBody>
          <a:bodyPr anchor="b" anchorCtr="0"/>
          <a:lstStyle>
            <a:lvl1pPr algn="l">
              <a:defRPr sz="5333" spc="-133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487685" y="4864966"/>
            <a:ext cx="11231999" cy="870012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67" b="0">
                <a:solidFill>
                  <a:schemeClr val="bg1"/>
                </a:solidFill>
              </a:defRPr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5" name="Date Placeholder 2"/>
          <p:cNvSpPr>
            <a:spLocks noGrp="1"/>
          </p:cNvSpPr>
          <p:nvPr>
            <p:ph type="dt" sz="half" idx="10"/>
          </p:nvPr>
        </p:nvSpPr>
        <p:spPr>
          <a:xfrm>
            <a:off x="10440689" y="6552000"/>
            <a:ext cx="931043" cy="144000"/>
          </a:xfrm>
        </p:spPr>
        <p:txBody>
          <a:bodyPr/>
          <a:lstStyle>
            <a:lvl1pPr>
              <a:defRPr sz="933">
                <a:solidFill>
                  <a:schemeClr val="bg1"/>
                </a:solidFill>
              </a:defRPr>
            </a:lvl1pPr>
          </a:lstStyle>
          <a:p>
            <a:fld id="{71A95252-269E-4B44-943A-17956390EC1D}" type="datetime1">
              <a:rPr lang="en-US" noProof="0" smtClean="0"/>
              <a:pPr/>
              <a:t>12/2/2016</a:t>
            </a:fld>
            <a:endParaRPr lang="en-US" noProof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371732" y="6552000"/>
            <a:ext cx="340269" cy="144000"/>
          </a:xfrm>
        </p:spPr>
        <p:txBody>
          <a:bodyPr/>
          <a:lstStyle>
            <a:lvl1pPr>
              <a:defRPr sz="933">
                <a:solidFill>
                  <a:schemeClr val="bg1"/>
                </a:solidFill>
              </a:defRPr>
            </a:lvl1pPr>
          </a:lstStyle>
          <a:p>
            <a:fld id="{75C98292-3D9A-421B-B307-DC2AE3C5CEA4}" type="slidenum">
              <a:rPr lang="en-US" noProof="0" smtClean="0"/>
              <a:pPr/>
              <a:t>‹#›</a:t>
            </a:fld>
            <a:endParaRPr lang="en-US" noProof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10475514" y="368249"/>
            <a:ext cx="1250700" cy="35887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475488" y="6553200"/>
            <a:ext cx="9887712" cy="1524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933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35718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vider slide 11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487685" y="380851"/>
            <a:ext cx="9527041" cy="395395"/>
          </a:xfrm>
        </p:spPr>
        <p:txBody>
          <a:bodyPr anchor="t" anchorCtr="0"/>
          <a:lstStyle>
            <a:lvl1pPr algn="l">
              <a:defRPr sz="3200"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Divider Page Title</a:t>
            </a:r>
          </a:p>
        </p:txBody>
      </p:sp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487680" y="776242"/>
            <a:ext cx="9527040" cy="870012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67" b="0" baseline="0">
                <a:solidFill>
                  <a:schemeClr val="bg1"/>
                </a:solidFill>
              </a:defRPr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 noProof="0" dirty="0"/>
              <a:t>Optional sub heading</a:t>
            </a:r>
          </a:p>
        </p:txBody>
      </p:sp>
    </p:spTree>
    <p:extLst>
      <p:ext uri="{BB962C8B-B14F-4D97-AF65-F5344CB8AC3E}">
        <p14:creationId xmlns:p14="http://schemas.microsoft.com/office/powerpoint/2010/main" val="1648372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with image 0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487688" y="1836967"/>
            <a:ext cx="11232001" cy="3010244"/>
          </a:xfrm>
        </p:spPr>
        <p:txBody>
          <a:bodyPr anchor="b" anchorCtr="0"/>
          <a:lstStyle>
            <a:lvl1pPr algn="l">
              <a:defRPr sz="4000" spc="-100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487687" y="4864967"/>
            <a:ext cx="11231999" cy="870012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400" b="0">
                <a:solidFill>
                  <a:schemeClr val="bg1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9" name="Date Placeholder 2"/>
          <p:cNvSpPr>
            <a:spLocks noGrp="1"/>
          </p:cNvSpPr>
          <p:nvPr>
            <p:ph type="dt" sz="half" idx="10"/>
          </p:nvPr>
        </p:nvSpPr>
        <p:spPr>
          <a:xfrm>
            <a:off x="10440689" y="6552000"/>
            <a:ext cx="931043" cy="144000"/>
          </a:xfrm>
        </p:spPr>
        <p:txBody>
          <a:bodyPr/>
          <a:lstStyle>
            <a:lvl1pPr>
              <a:defRPr sz="700">
                <a:solidFill>
                  <a:schemeClr val="bg1"/>
                </a:solidFill>
              </a:defRPr>
            </a:lvl1pPr>
          </a:lstStyle>
          <a:p>
            <a:fld id="{D7210472-9995-5941-AC6E-0AF1993DA336}" type="datetime1">
              <a:rPr lang="en-ZA" smtClean="0">
                <a:solidFill>
                  <a:prstClr val="white"/>
                </a:solidFill>
              </a:rPr>
              <a:pPr/>
              <a:t>2016/12/02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475488" y="6553200"/>
            <a:ext cx="9887712" cy="1524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700">
                <a:solidFill>
                  <a:schemeClr val="bg1"/>
                </a:solidFill>
              </a:defRPr>
            </a:lvl1pPr>
          </a:lstStyle>
          <a:p>
            <a:r>
              <a:rPr lang="en-US">
                <a:solidFill>
                  <a:prstClr val="white"/>
                </a:solidFill>
              </a:rPr>
              <a:t>@SageGroupZA          |           #SageBPCon</a:t>
            </a:r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44971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487680" y="365760"/>
            <a:ext cx="9895392" cy="1001184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 bwMode="gray">
          <a:xfrm>
            <a:off x="480006" y="1366945"/>
            <a:ext cx="4740071" cy="5042483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 bwMode="gray">
          <a:xfrm>
            <a:off x="5397629" y="1363438"/>
            <a:ext cx="6314377" cy="5045991"/>
          </a:xfrm>
        </p:spPr>
        <p:txBody>
          <a:bodyPr/>
          <a:lstStyle>
            <a:lvl1pPr>
              <a:spcBef>
                <a:spcPts val="0"/>
              </a:spcBef>
              <a:defRPr sz="3200" b="0" spc="-100" baseline="0">
                <a:solidFill>
                  <a:srgbClr val="ED1C5F"/>
                </a:solidFill>
              </a:defRPr>
            </a:lvl1pPr>
          </a:lstStyle>
          <a:p>
            <a:pPr lvl="0"/>
            <a:r>
              <a:rPr lang="en-US" noProof="0" dirty="0"/>
              <a:t>Click to edit master text styles remember to resize text based on size of quote or copy.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EE1C84F4-270C-2249-89D9-A705BDADDAAB}" type="datetime1">
              <a:rPr lang="en-ZA" smtClean="0"/>
              <a:pPr/>
              <a:t>2016/12/02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/>
              <a:t>@SageGroupZA          |           #SageBPCon</a:t>
            </a:r>
          </a:p>
        </p:txBody>
      </p:sp>
    </p:spTree>
    <p:extLst>
      <p:ext uri="{BB962C8B-B14F-4D97-AF65-F5344CB8AC3E}">
        <p14:creationId xmlns:p14="http://schemas.microsoft.com/office/powerpoint/2010/main" val="15925526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vider slide 02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487685" y="380851"/>
            <a:ext cx="9527041" cy="395395"/>
          </a:xfrm>
        </p:spPr>
        <p:txBody>
          <a:bodyPr anchor="t" anchorCtr="0"/>
          <a:lstStyle>
            <a:lvl1pPr algn="l">
              <a:defRPr sz="3200"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Divider Page Title</a:t>
            </a:r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487680" y="776242"/>
            <a:ext cx="9527040" cy="870012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67" b="0" baseline="0">
                <a:solidFill>
                  <a:schemeClr val="bg1"/>
                </a:solidFill>
              </a:defRPr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 noProof="0" dirty="0"/>
              <a:t>Optional sub heading</a:t>
            </a:r>
          </a:p>
        </p:txBody>
      </p:sp>
    </p:spTree>
    <p:extLst>
      <p:ext uri="{BB962C8B-B14F-4D97-AF65-F5344CB8AC3E}">
        <p14:creationId xmlns:p14="http://schemas.microsoft.com/office/powerpoint/2010/main" val="21930287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vider slide 03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487685" y="380851"/>
            <a:ext cx="9527041" cy="395395"/>
          </a:xfrm>
        </p:spPr>
        <p:txBody>
          <a:bodyPr anchor="t" anchorCtr="0"/>
          <a:lstStyle>
            <a:lvl1pPr algn="l">
              <a:defRPr sz="3200"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Divider Page Title</a:t>
            </a:r>
          </a:p>
        </p:txBody>
      </p:sp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487680" y="776242"/>
            <a:ext cx="9527040" cy="870012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67" b="0" baseline="0">
                <a:solidFill>
                  <a:schemeClr val="bg1"/>
                </a:solidFill>
              </a:defRPr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 noProof="0" dirty="0"/>
              <a:t>Optional sub heading</a:t>
            </a:r>
          </a:p>
        </p:txBody>
      </p:sp>
    </p:spTree>
    <p:extLst>
      <p:ext uri="{BB962C8B-B14F-4D97-AF65-F5344CB8AC3E}">
        <p14:creationId xmlns:p14="http://schemas.microsoft.com/office/powerpoint/2010/main" val="34860237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vider slide 10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487685" y="380851"/>
            <a:ext cx="9527041" cy="395395"/>
          </a:xfrm>
        </p:spPr>
        <p:txBody>
          <a:bodyPr anchor="t" anchorCtr="0"/>
          <a:lstStyle>
            <a:lvl1pPr algn="l">
              <a:defRPr sz="3200"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Divider Page Title</a:t>
            </a:r>
          </a:p>
        </p:txBody>
      </p:sp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487680" y="776242"/>
            <a:ext cx="9527040" cy="870012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67" b="0" baseline="0">
                <a:solidFill>
                  <a:schemeClr val="bg1"/>
                </a:solidFill>
              </a:defRPr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 noProof="0" dirty="0"/>
              <a:t>Optional sub heading</a:t>
            </a:r>
          </a:p>
        </p:txBody>
      </p:sp>
    </p:spTree>
    <p:extLst>
      <p:ext uri="{BB962C8B-B14F-4D97-AF65-F5344CB8AC3E}">
        <p14:creationId xmlns:p14="http://schemas.microsoft.com/office/powerpoint/2010/main" val="38887185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vider slide 13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487685" y="380851"/>
            <a:ext cx="9527041" cy="395395"/>
          </a:xfrm>
        </p:spPr>
        <p:txBody>
          <a:bodyPr anchor="t" anchorCtr="0"/>
          <a:lstStyle>
            <a:lvl1pPr algn="l">
              <a:defRPr sz="3200"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Divider Page Title</a:t>
            </a:r>
          </a:p>
        </p:txBody>
      </p:sp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487680" y="776242"/>
            <a:ext cx="9527040" cy="870012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67" b="0" baseline="0">
                <a:solidFill>
                  <a:schemeClr val="bg1"/>
                </a:solidFill>
              </a:defRPr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 noProof="0" dirty="0"/>
              <a:t>Optional sub heading</a:t>
            </a:r>
          </a:p>
        </p:txBody>
      </p:sp>
    </p:spTree>
    <p:extLst>
      <p:ext uri="{BB962C8B-B14F-4D97-AF65-F5344CB8AC3E}">
        <p14:creationId xmlns:p14="http://schemas.microsoft.com/office/powerpoint/2010/main" val="37256920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vider slide 08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487685" y="380851"/>
            <a:ext cx="9527041" cy="395395"/>
          </a:xfrm>
        </p:spPr>
        <p:txBody>
          <a:bodyPr anchor="t" anchorCtr="0"/>
          <a:lstStyle>
            <a:lvl1pPr algn="l">
              <a:defRPr sz="3200"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Divider Page Title</a:t>
            </a:r>
          </a:p>
        </p:txBody>
      </p:sp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487680" y="776242"/>
            <a:ext cx="9527040" cy="870012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67" b="0" baseline="0">
                <a:solidFill>
                  <a:schemeClr val="bg1"/>
                </a:solidFill>
              </a:defRPr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 noProof="0" dirty="0"/>
              <a:t>Optional sub heading</a:t>
            </a:r>
          </a:p>
        </p:txBody>
      </p:sp>
    </p:spTree>
    <p:extLst>
      <p:ext uri="{BB962C8B-B14F-4D97-AF65-F5344CB8AC3E}">
        <p14:creationId xmlns:p14="http://schemas.microsoft.com/office/powerpoint/2010/main" val="37093009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vider slide 01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487685" y="380851"/>
            <a:ext cx="9527041" cy="395395"/>
          </a:xfrm>
        </p:spPr>
        <p:txBody>
          <a:bodyPr anchor="t" anchorCtr="0"/>
          <a:lstStyle>
            <a:lvl1pPr algn="l">
              <a:defRPr sz="3200"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Divider Page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487680" y="776242"/>
            <a:ext cx="9527040" cy="870012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67" b="0" baseline="0">
                <a:solidFill>
                  <a:schemeClr val="bg1"/>
                </a:solidFill>
              </a:defRPr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 noProof="0" dirty="0"/>
              <a:t>Optional sub heading</a:t>
            </a:r>
          </a:p>
        </p:txBody>
      </p:sp>
    </p:spTree>
    <p:extLst>
      <p:ext uri="{BB962C8B-B14F-4D97-AF65-F5344CB8AC3E}">
        <p14:creationId xmlns:p14="http://schemas.microsoft.com/office/powerpoint/2010/main" val="30658639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480000" y="374377"/>
            <a:ext cx="9895392" cy="100118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480000" y="1375561"/>
            <a:ext cx="11232000" cy="503340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gray">
          <a:xfrm>
            <a:off x="10440689" y="6552000"/>
            <a:ext cx="931043" cy="144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700">
                <a:solidFill>
                  <a:srgbClr val="A6A6A6"/>
                </a:solidFill>
              </a:defRPr>
            </a:lvl1pPr>
          </a:lstStyle>
          <a:p>
            <a:fld id="{2AE6851E-022E-D141-8BE0-1745E9557F71}" type="datetime1">
              <a:rPr lang="en-ZA" smtClean="0"/>
              <a:pPr/>
              <a:t>2016/12/02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1371732" y="6552000"/>
            <a:ext cx="340269" cy="144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700">
                <a:solidFill>
                  <a:srgbClr val="A6A6A6"/>
                </a:solidFill>
              </a:defRPr>
            </a:lvl1pPr>
          </a:lstStyle>
          <a:p>
            <a:fld id="{75C98292-3D9A-421B-B307-DC2AE3C5CEA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10461305" y="374377"/>
            <a:ext cx="1250700" cy="35887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475488" y="6553200"/>
            <a:ext cx="9887712" cy="1524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700">
                <a:solidFill>
                  <a:srgbClr val="A6A6A6"/>
                </a:solidFill>
              </a:defRPr>
            </a:lvl1pPr>
          </a:lstStyle>
          <a:p>
            <a:r>
              <a:rPr lang="en-US"/>
              <a:t>@SageGroupZA          |           #SageBPCon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00507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2400" kern="1200" spc="-51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377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None/>
        <a:defRPr sz="1800" b="0" kern="1200" spc="-20" baseline="0">
          <a:solidFill>
            <a:schemeClr val="tx1"/>
          </a:solidFill>
          <a:latin typeface="+mn-lt"/>
          <a:ea typeface="+mn-ea"/>
          <a:cs typeface="+mn-cs"/>
        </a:defRPr>
      </a:lvl1pPr>
      <a:lvl2pPr marL="182558" indent="-182558" algn="l" defTabSz="914377" rtl="0" eaLnBrk="1" latinLnBrk="0" hangingPunct="1">
        <a:lnSpc>
          <a:spcPct val="110000"/>
        </a:lnSpc>
        <a:spcBef>
          <a:spcPts val="1000"/>
        </a:spcBef>
        <a:buClr>
          <a:srgbClr val="FFB000"/>
        </a:buClr>
        <a:buFont typeface="Arial" panose="020B0604020202020204" pitchFamily="34" charset="0"/>
        <a:buChar char="•"/>
        <a:defRPr sz="1800" kern="1200" spc="-20" baseline="0">
          <a:solidFill>
            <a:schemeClr val="tx1"/>
          </a:solidFill>
          <a:latin typeface="+mn-lt"/>
          <a:ea typeface="+mn-ea"/>
          <a:cs typeface="+mn-cs"/>
        </a:defRPr>
      </a:lvl2pPr>
      <a:lvl3pPr marL="357179" indent="-174621" algn="l" defTabSz="914377" rtl="0" eaLnBrk="1" latinLnBrk="0" hangingPunct="1">
        <a:lnSpc>
          <a:spcPct val="110000"/>
        </a:lnSpc>
        <a:spcBef>
          <a:spcPts val="1000"/>
        </a:spcBef>
        <a:buClr>
          <a:srgbClr val="FFB000"/>
        </a:buClr>
        <a:buFont typeface="Arial" panose="020B0604020202020204" pitchFamily="34" charset="0"/>
        <a:buChar char="−"/>
        <a:defRPr sz="1400" kern="1200" spc="-20" baseline="0">
          <a:solidFill>
            <a:schemeClr val="tx1"/>
          </a:solidFill>
          <a:latin typeface="+mn-lt"/>
          <a:ea typeface="+mn-ea"/>
          <a:cs typeface="+mn-cs"/>
        </a:defRPr>
      </a:lvl3pPr>
      <a:lvl4pPr marL="539737" indent="-182558" algn="l" defTabSz="914377" rtl="0" eaLnBrk="1" latinLnBrk="0" hangingPunct="1">
        <a:lnSpc>
          <a:spcPct val="110000"/>
        </a:lnSpc>
        <a:spcBef>
          <a:spcPts val="1000"/>
        </a:spcBef>
        <a:buClr>
          <a:srgbClr val="FFB000"/>
        </a:buClr>
        <a:buFont typeface="Arial" panose="020B0604020202020204" pitchFamily="34" charset="0"/>
        <a:buChar char="•"/>
        <a:defRPr sz="1200" kern="1200" spc="-20" baseline="0">
          <a:solidFill>
            <a:schemeClr val="tx1"/>
          </a:solidFill>
          <a:latin typeface="+mn-lt"/>
          <a:ea typeface="+mn-ea"/>
          <a:cs typeface="+mn-cs"/>
        </a:defRPr>
      </a:lvl4pPr>
      <a:lvl5pPr marL="712770" indent="-173034" algn="l" defTabSz="914377" rtl="0" eaLnBrk="1" latinLnBrk="0" hangingPunct="1">
        <a:lnSpc>
          <a:spcPct val="110000"/>
        </a:lnSpc>
        <a:spcBef>
          <a:spcPts val="1000"/>
        </a:spcBef>
        <a:buClr>
          <a:srgbClr val="FFB000"/>
        </a:buClr>
        <a:buFont typeface="Arial" panose="020B0604020202020204" pitchFamily="34" charset="0"/>
        <a:buChar char="−"/>
        <a:defRPr sz="1200" kern="1200" spc="-2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2880">
          <p15:clr>
            <a:srgbClr val="F26B43"/>
          </p15:clr>
        </p15:guide>
        <p15:guide id="3" pos="226">
          <p15:clr>
            <a:srgbClr val="F26B43"/>
          </p15:clr>
        </p15:guide>
        <p15:guide id="4" pos="5602">
          <p15:clr>
            <a:srgbClr val="F26B43"/>
          </p15:clr>
        </p15:guide>
        <p15:guide id="5" orient="horz" pos="210">
          <p15:clr>
            <a:srgbClr val="F26B43"/>
          </p15:clr>
        </p15:guide>
        <p15:guide id="6" orient="horz" pos="1321">
          <p15:clr>
            <a:srgbClr val="F26B43"/>
          </p15:clr>
        </p15:guide>
        <p15:guide id="7" orient="horz" pos="3838">
          <p15:clr>
            <a:srgbClr val="F26B43"/>
          </p15:clr>
        </p15:guide>
        <p15:guide id="8" orient="horz" pos="413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png"/><Relationship Id="rId5" Type="http://schemas.openxmlformats.org/officeDocument/2006/relationships/image" Target="../media/image28.png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2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28.png"/><Relationship Id="rId9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ageNADev/Sage300-SDK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 bwMode="gray">
          <a:xfrm>
            <a:off x="309885" y="3778025"/>
            <a:ext cx="8424001" cy="127657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kern="1200" spc="-51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Sage </a:t>
            </a:r>
            <a:r>
              <a:rPr lang="en-US"/>
              <a:t>300 2017.1 </a:t>
            </a:r>
            <a:r>
              <a:rPr lang="en-US" dirty="0"/>
              <a:t>Web SDK Overview</a:t>
            </a:r>
          </a:p>
        </p:txBody>
      </p:sp>
      <p:sp>
        <p:nvSpPr>
          <p:cNvPr id="4" name="Subtitle 2"/>
          <p:cNvSpPr>
            <a:spLocks noGrp="1"/>
          </p:cNvSpPr>
          <p:nvPr>
            <p:ph type="subTitle" idx="1"/>
          </p:nvPr>
        </p:nvSpPr>
        <p:spPr>
          <a:xfrm>
            <a:off x="487685" y="5287024"/>
            <a:ext cx="8423999" cy="652509"/>
          </a:xfrm>
        </p:spPr>
        <p:txBody>
          <a:bodyPr/>
          <a:lstStyle/>
          <a:p>
            <a:r>
              <a:rPr lang="en-US" dirty="0"/>
              <a:t>John Thomas (JT)</a:t>
            </a:r>
          </a:p>
          <a:p>
            <a:r>
              <a:rPr lang="en-US" dirty="0"/>
              <a:t>December 01, 2016</a:t>
            </a:r>
          </a:p>
        </p:txBody>
      </p:sp>
    </p:spTree>
    <p:extLst>
      <p:ext uri="{BB962C8B-B14F-4D97-AF65-F5344CB8AC3E}">
        <p14:creationId xmlns:p14="http://schemas.microsoft.com/office/powerpoint/2010/main" val="13775879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Developer Persona – Creating a Customization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1200" y="1089615"/>
            <a:ext cx="2336800" cy="2226333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3032167" y="1105913"/>
            <a:ext cx="8818880" cy="1231106"/>
          </a:xfrm>
          <a:prstGeom prst="rect">
            <a:avLst/>
          </a:prstGeom>
          <a:noFill/>
        </p:spPr>
        <p:txBody>
          <a:bodyPr wrap="square" lIns="121920" tIns="60960" rIns="121920" bIns="6096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/>
                <a:solidFill>
                  <a:srgbClr val="C6BEB8"/>
                </a:solidFill>
                <a:effectLst/>
                <a:uLnTx/>
                <a:uFillTx/>
              </a:rPr>
              <a:t>I want to customize a screen by adding control(s) by creating the</a:t>
            </a:r>
            <a:r>
              <a:rPr kumimoji="0" lang="en-US" sz="2400" b="1" i="0" u="none" strike="noStrike" kern="0" cap="none" spc="0" normalizeH="0" noProof="0" dirty="0">
                <a:ln/>
                <a:solidFill>
                  <a:srgbClr val="C6BEB8"/>
                </a:solidFill>
                <a:effectLst/>
                <a:uLnTx/>
                <a:uFillTx/>
              </a:rPr>
              <a:t> required manifest and </a:t>
            </a:r>
            <a:r>
              <a:rPr kumimoji="0" lang="en-US" sz="2400" b="1" i="0" u="none" strike="noStrike" kern="0" cap="none" spc="0" normalizeH="0" baseline="0" noProof="0" dirty="0">
                <a:ln/>
                <a:solidFill>
                  <a:srgbClr val="C6BEB8"/>
                </a:solidFill>
                <a:effectLst/>
                <a:uLnTx/>
                <a:uFillTx/>
              </a:rPr>
              <a:t>XML document(s) along with any associated JavaScript.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162" y="3641576"/>
            <a:ext cx="4032671" cy="276998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20253" y="2441615"/>
            <a:ext cx="6862819" cy="258495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73769" y="4115304"/>
            <a:ext cx="4886325" cy="254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9238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Developer/Partner Persona – Bundling a Customization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1200" y="1089615"/>
            <a:ext cx="2336800" cy="2226333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3032167" y="1105913"/>
            <a:ext cx="8818880" cy="861774"/>
          </a:xfrm>
          <a:prstGeom prst="rect">
            <a:avLst/>
          </a:prstGeom>
          <a:noFill/>
        </p:spPr>
        <p:txBody>
          <a:bodyPr wrap="square" lIns="121920" tIns="60960" rIns="121920" bIns="6096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2400" b="1" dirty="0">
                <a:ln/>
                <a:solidFill>
                  <a:srgbClr val="C6BEB8"/>
                </a:solidFill>
              </a:rPr>
              <a:t>I will zip my JSON, XML and JavaScript in order for the Customization Administrator to import my customization.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9245" y="5352077"/>
            <a:ext cx="2168787" cy="142441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79245" y="3673176"/>
            <a:ext cx="2154742" cy="141519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1201" y="3218477"/>
            <a:ext cx="2424223" cy="2133600"/>
          </a:xfrm>
          <a:prstGeom prst="rect">
            <a:avLst/>
          </a:prstGeom>
        </p:spPr>
      </p:pic>
      <p:sp>
        <p:nvSpPr>
          <p:cNvPr id="13" name="Right Arrow 12"/>
          <p:cNvSpPr/>
          <p:nvPr/>
        </p:nvSpPr>
        <p:spPr>
          <a:xfrm>
            <a:off x="6975308" y="4285278"/>
            <a:ext cx="711200" cy="5397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prstClr val="white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68250" y="2231397"/>
            <a:ext cx="2390775" cy="126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900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Partner/Administrator Persona – Importing a Customization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6707" y="1016359"/>
            <a:ext cx="2058403" cy="181163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1083712" y="2967701"/>
            <a:ext cx="604392" cy="61906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6797" y="3776233"/>
            <a:ext cx="3037283" cy="277855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28227" y="4083710"/>
            <a:ext cx="2270948" cy="216359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3556000" y="4855975"/>
            <a:ext cx="604392" cy="619063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3048000" y="1340481"/>
            <a:ext cx="8818880" cy="1231106"/>
          </a:xfrm>
          <a:prstGeom prst="rect">
            <a:avLst/>
          </a:prstGeom>
          <a:noFill/>
        </p:spPr>
        <p:txBody>
          <a:bodyPr wrap="square" lIns="121920" tIns="60960" rIns="121920" bIns="6096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2400" b="1" dirty="0">
                <a:ln/>
                <a:solidFill>
                  <a:srgbClr val="C6BEB8"/>
                </a:solidFill>
              </a:rPr>
              <a:t>I want to import my customization into Sage 300 through the Customization Administrator Task, which will consume my zip file and apply it to the Sage 300 database.</a:t>
            </a:r>
          </a:p>
        </p:txBody>
      </p:sp>
    </p:spTree>
    <p:extLst>
      <p:ext uri="{BB962C8B-B14F-4D97-AF65-F5344CB8AC3E}">
        <p14:creationId xmlns:p14="http://schemas.microsoft.com/office/powerpoint/2010/main" val="28532826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Partner/Administrator Persona – Managing a Customization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797" y="3776233"/>
            <a:ext cx="3037283" cy="277855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5115" y="4083709"/>
            <a:ext cx="2270948" cy="216359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4286125" y="4872171"/>
            <a:ext cx="604392" cy="619063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3048000" y="1340481"/>
            <a:ext cx="8818880" cy="2339102"/>
          </a:xfrm>
          <a:prstGeom prst="rect">
            <a:avLst/>
          </a:prstGeom>
          <a:noFill/>
        </p:spPr>
        <p:txBody>
          <a:bodyPr wrap="square" lIns="121920" tIns="60960" rIns="121920" bIns="6096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2400" b="1" dirty="0">
                <a:ln/>
                <a:solidFill>
                  <a:srgbClr val="C6BEB8"/>
                </a:solidFill>
              </a:rPr>
              <a:t>I have the opportunity to enable or disable my customization, change the order in which my customization is applied in a screen because multiple customizations may exist and even delete the customization from the system. A customer can now have multiple customizations per screen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7681" y="787401"/>
            <a:ext cx="2246252" cy="270607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82829" y="4872171"/>
            <a:ext cx="604392" cy="619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5778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User Persona – Using a Customization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561" y="5048793"/>
            <a:ext cx="1413283" cy="1422400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451646" y="1075132"/>
            <a:ext cx="7218556" cy="861774"/>
          </a:xfrm>
          <a:prstGeom prst="rect">
            <a:avLst/>
          </a:prstGeom>
          <a:noFill/>
        </p:spPr>
        <p:txBody>
          <a:bodyPr wrap="square" lIns="121920" tIns="60960" rIns="121920" bIns="6096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en-US" sz="2400" b="1" dirty="0">
                <a:ln/>
                <a:solidFill>
                  <a:srgbClr val="C6BEB8"/>
                </a:solidFill>
              </a:rPr>
              <a:t>I can’t wait to see how the customization will look once it is applied!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1959623" y="5562601"/>
            <a:ext cx="604392" cy="61906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3213" y="2588123"/>
            <a:ext cx="5202163" cy="179157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949368" y="4385197"/>
            <a:ext cx="539669" cy="55276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94400" y="4661581"/>
            <a:ext cx="5932147" cy="198885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18400" y="784763"/>
            <a:ext cx="3149600" cy="360111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60921" y="4441283"/>
            <a:ext cx="2247900" cy="21463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4923599" y="5346477"/>
            <a:ext cx="604392" cy="619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2117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Repository</a:t>
            </a:r>
          </a:p>
        </p:txBody>
      </p:sp>
      <p:sp>
        <p:nvSpPr>
          <p:cNvPr id="12" name="Content Placeholder 4"/>
          <p:cNvSpPr>
            <a:spLocks noGrp="1"/>
          </p:cNvSpPr>
          <p:nvPr>
            <p:ph idx="1"/>
          </p:nvPr>
        </p:nvSpPr>
        <p:spPr>
          <a:xfrm>
            <a:off x="466025" y="1366944"/>
            <a:ext cx="11231999" cy="5008456"/>
          </a:xfrm>
        </p:spPr>
        <p:txBody>
          <a:bodyPr numCol="1"/>
          <a:lstStyle/>
          <a:p>
            <a:pPr lvl="1"/>
            <a:r>
              <a:rPr lang="en-US" sz="2400" dirty="0"/>
              <a:t>Open Source</a:t>
            </a:r>
          </a:p>
          <a:p>
            <a:pPr lvl="2"/>
            <a:r>
              <a:rPr lang="en-US" sz="2000" dirty="0">
                <a:hlinkClick r:id="rId3"/>
              </a:rPr>
              <a:t>https://github.com/SageNADev/Sage300-SDK</a:t>
            </a:r>
            <a:endParaRPr lang="en-US" sz="2000" dirty="0"/>
          </a:p>
          <a:p>
            <a:pPr lvl="2"/>
            <a:r>
              <a:rPr lang="en-US" sz="2000" dirty="0"/>
              <a:t>2017.1 is available in “master” branch</a:t>
            </a:r>
          </a:p>
          <a:p>
            <a:pPr lvl="2"/>
            <a:r>
              <a:rPr lang="en-US" sz="2000" dirty="0"/>
              <a:t>2017 is available in the “release-2017” branch (archive)</a:t>
            </a:r>
          </a:p>
          <a:p>
            <a:pPr lvl="2"/>
            <a:r>
              <a:rPr lang="en-US" sz="2000" dirty="0"/>
              <a:t>2017.2 is available in the “develop” branch (in-progress)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44285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 Updates</a:t>
            </a:r>
          </a:p>
        </p:txBody>
      </p:sp>
      <p:sp>
        <p:nvSpPr>
          <p:cNvPr id="12" name="Content Placeholder 4"/>
          <p:cNvSpPr>
            <a:spLocks noGrp="1"/>
          </p:cNvSpPr>
          <p:nvPr>
            <p:ph idx="1"/>
          </p:nvPr>
        </p:nvSpPr>
        <p:spPr>
          <a:xfrm>
            <a:off x="466025" y="1366944"/>
            <a:ext cx="5149467" cy="5008456"/>
          </a:xfrm>
        </p:spPr>
        <p:txBody>
          <a:bodyPr numCol="1"/>
          <a:lstStyle/>
          <a:p>
            <a:pPr lvl="1"/>
            <a:r>
              <a:rPr lang="en-US" sz="2400" dirty="0"/>
              <a:t>Kendo</a:t>
            </a:r>
          </a:p>
          <a:p>
            <a:pPr lvl="2"/>
            <a:r>
              <a:rPr lang="en-US" sz="2000" dirty="0"/>
              <a:t>Upgrade from 2014… to v2016.2.714</a:t>
            </a:r>
          </a:p>
          <a:p>
            <a:pPr lvl="1"/>
            <a:r>
              <a:rPr lang="en-US" sz="2400" dirty="0"/>
              <a:t>Azure SDK</a:t>
            </a:r>
          </a:p>
          <a:p>
            <a:pPr lvl="2"/>
            <a:r>
              <a:rPr lang="en-US" sz="2000" dirty="0"/>
              <a:t>Upgrade from 2.3 to 2.8</a:t>
            </a:r>
          </a:p>
          <a:p>
            <a:pPr lvl="1"/>
            <a:r>
              <a:rPr lang="en-US" sz="2400" dirty="0"/>
              <a:t>Target Framework</a:t>
            </a:r>
          </a:p>
          <a:p>
            <a:pPr lvl="2"/>
            <a:r>
              <a:rPr lang="en-US" sz="2000" dirty="0"/>
              <a:t>Upgrade from 4.5.1 to 4.6.2</a:t>
            </a:r>
          </a:p>
          <a:p>
            <a:pPr lvl="1"/>
            <a:r>
              <a:rPr lang="en-US" sz="2400" dirty="0"/>
              <a:t>Reference Updates</a:t>
            </a:r>
          </a:p>
          <a:p>
            <a:pPr lvl="2"/>
            <a:r>
              <a:rPr lang="en-US" sz="2000" dirty="0"/>
              <a:t>Misc. minor upgrades</a:t>
            </a:r>
          </a:p>
        </p:txBody>
      </p:sp>
    </p:spTree>
    <p:extLst>
      <p:ext uri="{BB962C8B-B14F-4D97-AF65-F5344CB8AC3E}">
        <p14:creationId xmlns:p14="http://schemas.microsoft.com/office/powerpoint/2010/main" val="40728433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Samples</a:t>
            </a:r>
          </a:p>
        </p:txBody>
      </p:sp>
      <p:sp>
        <p:nvSpPr>
          <p:cNvPr id="12" name="Content Placeholder 4"/>
          <p:cNvSpPr>
            <a:spLocks noGrp="1"/>
          </p:cNvSpPr>
          <p:nvPr>
            <p:ph idx="1"/>
          </p:nvPr>
        </p:nvSpPr>
        <p:spPr>
          <a:xfrm>
            <a:off x="466025" y="1366944"/>
            <a:ext cx="4677475" cy="5008456"/>
          </a:xfrm>
        </p:spPr>
        <p:txBody>
          <a:bodyPr numCol="1"/>
          <a:lstStyle/>
          <a:p>
            <a:pPr lvl="1"/>
            <a:r>
              <a:rPr lang="en-US" sz="2400" dirty="0"/>
              <a:t>Source Journal Profile</a:t>
            </a:r>
          </a:p>
          <a:p>
            <a:pPr lvl="2"/>
            <a:r>
              <a:rPr lang="en-US" sz="2000" dirty="0"/>
              <a:t>Typo correction</a:t>
            </a:r>
          </a:p>
          <a:p>
            <a:pPr lvl="1"/>
            <a:r>
              <a:rPr lang="en-US" sz="2400" dirty="0"/>
              <a:t>Clear Statistics</a:t>
            </a:r>
          </a:p>
          <a:p>
            <a:pPr lvl="3"/>
            <a:r>
              <a:rPr lang="en-US" sz="2000" dirty="0"/>
              <a:t>New Process sample</a:t>
            </a:r>
          </a:p>
          <a:p>
            <a:pPr lvl="3"/>
            <a:r>
              <a:rPr lang="en-US" sz="2000" dirty="0"/>
              <a:t>Generates SQL script</a:t>
            </a:r>
          </a:p>
          <a:p>
            <a:pPr lvl="2"/>
            <a:r>
              <a:rPr lang="en-US" sz="2400" dirty="0"/>
              <a:t>WebApi Sample Integration</a:t>
            </a:r>
          </a:p>
          <a:p>
            <a:pPr lvl="3"/>
            <a:r>
              <a:rPr lang="en-US" sz="2000" dirty="0"/>
              <a:t>New WebApi sample</a:t>
            </a:r>
          </a:p>
          <a:p>
            <a:pPr lvl="3"/>
            <a:r>
              <a:rPr lang="en-US" sz="2000" dirty="0"/>
              <a:t>Includes docs &amp; Postman collections</a:t>
            </a:r>
          </a:p>
          <a:p>
            <a:pPr lvl="2"/>
            <a:r>
              <a:rPr lang="en-US" sz="2200" dirty="0"/>
              <a:t>Customization Samples</a:t>
            </a:r>
          </a:p>
          <a:p>
            <a:pPr lvl="3"/>
            <a:r>
              <a:rPr lang="en-US" sz="2000" dirty="0"/>
              <a:t>Order Entry, Copy Orders, Tax Authorities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5140" y="968912"/>
            <a:ext cx="4957932" cy="237534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5376" y="3538203"/>
            <a:ext cx="4947696" cy="3132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0195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Enhancements</a:t>
            </a:r>
          </a:p>
        </p:txBody>
      </p:sp>
      <p:sp>
        <p:nvSpPr>
          <p:cNvPr id="12" name="Content Placeholder 4"/>
          <p:cNvSpPr>
            <a:spLocks noGrp="1"/>
          </p:cNvSpPr>
          <p:nvPr>
            <p:ph idx="1"/>
          </p:nvPr>
        </p:nvSpPr>
        <p:spPr>
          <a:xfrm>
            <a:off x="466025" y="1366944"/>
            <a:ext cx="6300535" cy="5008456"/>
          </a:xfrm>
        </p:spPr>
        <p:txBody>
          <a:bodyPr numCol="1"/>
          <a:lstStyle/>
          <a:p>
            <a:pPr lvl="1"/>
            <a:r>
              <a:rPr lang="en-US" sz="2400" dirty="0" err="1"/>
              <a:t>WorkflowKindIds</a:t>
            </a:r>
            <a:r>
              <a:rPr lang="en-US" sz="2400" dirty="0"/>
              <a:t> changed to GUID from INT</a:t>
            </a:r>
          </a:p>
          <a:p>
            <a:pPr lvl="1"/>
            <a:r>
              <a:rPr lang="en-US" sz="2400" dirty="0"/>
              <a:t>Code Generation Wizard assigns new GUID</a:t>
            </a:r>
          </a:p>
          <a:p>
            <a:pPr lvl="1"/>
            <a:r>
              <a:rPr lang="en-US" sz="2400" dirty="0" err="1"/>
              <a:t>WorkflowKind</a:t>
            </a:r>
            <a:r>
              <a:rPr lang="en-US" sz="2400" dirty="0"/>
              <a:t> </a:t>
            </a:r>
            <a:r>
              <a:rPr lang="en-US" sz="2400" dirty="0" err="1"/>
              <a:t>Enum</a:t>
            </a:r>
            <a:r>
              <a:rPr lang="en-US" sz="2400" dirty="0"/>
              <a:t> changed to constants</a:t>
            </a:r>
          </a:p>
          <a:p>
            <a:pPr lvl="1"/>
            <a:r>
              <a:rPr lang="en-US" sz="2400" dirty="0"/>
              <a:t>Landlord Database Worker Tables modified</a:t>
            </a:r>
          </a:p>
          <a:p>
            <a:pPr lvl="1"/>
            <a:r>
              <a:rPr lang="en-US" sz="2400" dirty="0" err="1"/>
              <a:t>LanlordDatabaseSetup.config</a:t>
            </a:r>
            <a:r>
              <a:rPr lang="en-US" sz="2400" dirty="0"/>
              <a:t> file eliminated</a:t>
            </a:r>
          </a:p>
          <a:p>
            <a:pPr lvl="1"/>
            <a:r>
              <a:rPr lang="en-US" sz="2400" dirty="0"/>
              <a:t>..\runtime\Database\Landlord\Scripts now contains SQL scripts</a:t>
            </a:r>
          </a:p>
          <a:p>
            <a:pPr lvl="2"/>
            <a:r>
              <a:rPr lang="en-US" sz="2000" dirty="0"/>
              <a:t>Partner scripts discovery </a:t>
            </a:r>
          </a:p>
          <a:p>
            <a:pPr lvl="2"/>
            <a:r>
              <a:rPr lang="en-US" sz="2000" dirty="0"/>
              <a:t>Database Setup “Portal” Button functionality to interrogate this folder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0198" y="3433371"/>
            <a:ext cx="4572000" cy="277882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6495" y="1310666"/>
            <a:ext cx="5329798" cy="1927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8781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Documentation</a:t>
            </a:r>
          </a:p>
        </p:txBody>
      </p:sp>
      <p:sp>
        <p:nvSpPr>
          <p:cNvPr id="12" name="Content Placeholder 4"/>
          <p:cNvSpPr>
            <a:spLocks noGrp="1"/>
          </p:cNvSpPr>
          <p:nvPr>
            <p:ph idx="1"/>
          </p:nvPr>
        </p:nvSpPr>
        <p:spPr>
          <a:xfrm>
            <a:off x="466025" y="1366944"/>
            <a:ext cx="5450681" cy="5008456"/>
          </a:xfrm>
        </p:spPr>
        <p:txBody>
          <a:bodyPr numCol="1"/>
          <a:lstStyle/>
          <a:p>
            <a:pPr lvl="1"/>
            <a:r>
              <a:rPr lang="en-US" sz="2400" dirty="0"/>
              <a:t>New Worker Processing Document</a:t>
            </a:r>
          </a:p>
          <a:p>
            <a:pPr lvl="1"/>
            <a:r>
              <a:rPr lang="en-US" sz="2400" dirty="0"/>
              <a:t>New Architecture Brochure</a:t>
            </a:r>
          </a:p>
          <a:p>
            <a:pPr lvl="1"/>
            <a:r>
              <a:rPr lang="en-US" sz="2400" dirty="0"/>
              <a:t>New Customization Documents</a:t>
            </a:r>
          </a:p>
          <a:p>
            <a:pPr lvl="2"/>
            <a:r>
              <a:rPr lang="en-US" sz="2000" dirty="0"/>
              <a:t>Customization Overview</a:t>
            </a:r>
          </a:p>
          <a:p>
            <a:pPr lvl="2"/>
            <a:r>
              <a:rPr lang="en-US" sz="2000" dirty="0"/>
              <a:t>XML File Specification</a:t>
            </a:r>
          </a:p>
          <a:p>
            <a:pPr lvl="2"/>
            <a:r>
              <a:rPr lang="en-US" sz="2000" dirty="0"/>
              <a:t>JSON File Specification</a:t>
            </a:r>
          </a:p>
          <a:p>
            <a:pPr lvl="1"/>
            <a:r>
              <a:rPr lang="en-US" sz="2400" dirty="0"/>
              <a:t>Web API Endpoint Updates</a:t>
            </a:r>
            <a:endParaRPr lang="en-US" sz="2000" dirty="0"/>
          </a:p>
          <a:p>
            <a:pPr lvl="1"/>
            <a:r>
              <a:rPr lang="en-US" sz="2400" dirty="0"/>
              <a:t>Web API Postman Instructions for Samples</a:t>
            </a:r>
          </a:p>
          <a:p>
            <a:pPr lvl="1"/>
            <a:r>
              <a:rPr lang="en-US" sz="2400" dirty="0"/>
              <a:t>Upgrade Instructions 2017 to 2017.1</a:t>
            </a:r>
          </a:p>
          <a:p>
            <a:pPr lvl="2"/>
            <a:endParaRPr lang="en-US" sz="1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0730" y="1366944"/>
            <a:ext cx="4851240" cy="3634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5508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Wizard</a:t>
            </a:r>
          </a:p>
        </p:txBody>
      </p:sp>
      <p:sp>
        <p:nvSpPr>
          <p:cNvPr id="12" name="Content Placeholder 4"/>
          <p:cNvSpPr>
            <a:spLocks noGrp="1"/>
          </p:cNvSpPr>
          <p:nvPr>
            <p:ph idx="1"/>
          </p:nvPr>
        </p:nvSpPr>
        <p:spPr>
          <a:xfrm>
            <a:off x="466025" y="1366944"/>
            <a:ext cx="5149467" cy="5008456"/>
          </a:xfrm>
        </p:spPr>
        <p:txBody>
          <a:bodyPr numCol="1"/>
          <a:lstStyle/>
          <a:p>
            <a:pPr lvl="1"/>
            <a:r>
              <a:rPr lang="en-US" sz="2400" dirty="0"/>
              <a:t>Kendo version upgrade</a:t>
            </a:r>
          </a:p>
          <a:p>
            <a:pPr lvl="2"/>
            <a:r>
              <a:rPr lang="en-US" sz="2000" dirty="0"/>
              <a:t>Only one Kendo file requires copying</a:t>
            </a:r>
          </a:p>
          <a:p>
            <a:pPr lvl="1"/>
            <a:r>
              <a:rPr lang="en-US" sz="2400" dirty="0"/>
              <a:t>Azure SDK upgrade</a:t>
            </a:r>
          </a:p>
          <a:p>
            <a:pPr lvl="1"/>
            <a:r>
              <a:rPr lang="en-US" sz="2400" dirty="0"/>
              <a:t>Target framework now 4.6.2</a:t>
            </a:r>
          </a:p>
          <a:p>
            <a:pPr lvl="1"/>
            <a:r>
              <a:rPr lang="en-US" sz="2400" dirty="0"/>
              <a:t>Updated references</a:t>
            </a:r>
          </a:p>
          <a:p>
            <a:pPr lvl="2"/>
            <a:endParaRPr lang="en-US" dirty="0"/>
          </a:p>
        </p:txBody>
      </p:sp>
      <p:pic>
        <p:nvPicPr>
          <p:cNvPr id="5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6150572" y="1060450"/>
            <a:ext cx="4667250" cy="531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1461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Generation Wizard</a:t>
            </a:r>
          </a:p>
        </p:txBody>
      </p:sp>
      <p:sp>
        <p:nvSpPr>
          <p:cNvPr id="12" name="Content Placeholder 4"/>
          <p:cNvSpPr>
            <a:spLocks noGrp="1"/>
          </p:cNvSpPr>
          <p:nvPr>
            <p:ph idx="1"/>
          </p:nvPr>
        </p:nvSpPr>
        <p:spPr>
          <a:xfrm>
            <a:off x="466025" y="1366944"/>
            <a:ext cx="5149467" cy="5008456"/>
          </a:xfrm>
        </p:spPr>
        <p:txBody>
          <a:bodyPr numCol="1"/>
          <a:lstStyle/>
          <a:p>
            <a:pPr lvl="1"/>
            <a:r>
              <a:rPr lang="en-US" sz="2400" dirty="0"/>
              <a:t>Target framework now 4.6.2</a:t>
            </a:r>
          </a:p>
          <a:p>
            <a:pPr lvl="1"/>
            <a:r>
              <a:rPr lang="en-US" sz="2400" dirty="0"/>
              <a:t>Updated references</a:t>
            </a:r>
          </a:p>
          <a:p>
            <a:pPr lvl="1"/>
            <a:r>
              <a:rPr lang="en-US" sz="2400" dirty="0"/>
              <a:t>Process code Type</a:t>
            </a:r>
          </a:p>
          <a:p>
            <a:pPr lvl="2"/>
            <a:r>
              <a:rPr lang="en-US" sz="2000" dirty="0"/>
              <a:t>Generates all code files</a:t>
            </a:r>
          </a:p>
          <a:p>
            <a:pPr lvl="2"/>
            <a:r>
              <a:rPr lang="en-US" sz="2000" dirty="0"/>
              <a:t>Now generates SQL script</a:t>
            </a:r>
          </a:p>
          <a:p>
            <a:pPr lvl="2"/>
            <a:r>
              <a:rPr lang="en-US" sz="2000" dirty="0"/>
              <a:t>WorkflowKindId now GUID</a:t>
            </a:r>
          </a:p>
          <a:p>
            <a:pPr lvl="2"/>
            <a:r>
              <a:rPr lang="en-US" sz="2000" dirty="0"/>
              <a:t>New Worker Processing Document</a:t>
            </a:r>
          </a:p>
          <a:p>
            <a:pPr lvl="1"/>
            <a:r>
              <a:rPr lang="en-US" sz="2400" dirty="0"/>
              <a:t>Minor defect corrections</a:t>
            </a:r>
          </a:p>
          <a:p>
            <a:pPr lvl="3"/>
            <a:endParaRPr lang="en-US" sz="1800" dirty="0"/>
          </a:p>
          <a:p>
            <a:pPr lvl="2"/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5376" y="1558503"/>
            <a:ext cx="6000750" cy="16192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6785" y="3486202"/>
            <a:ext cx="4957932" cy="2375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5055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Solution/Project Upgrades</a:t>
            </a:r>
          </a:p>
        </p:txBody>
      </p:sp>
      <p:sp>
        <p:nvSpPr>
          <p:cNvPr id="12" name="Content Placeholder 4"/>
          <p:cNvSpPr>
            <a:spLocks noGrp="1"/>
          </p:cNvSpPr>
          <p:nvPr>
            <p:ph idx="1"/>
          </p:nvPr>
        </p:nvSpPr>
        <p:spPr>
          <a:xfrm>
            <a:off x="466026" y="1366944"/>
            <a:ext cx="6526446" cy="5008456"/>
          </a:xfrm>
        </p:spPr>
        <p:txBody>
          <a:bodyPr numCol="1"/>
          <a:lstStyle/>
          <a:p>
            <a:pPr lvl="1"/>
            <a:r>
              <a:rPr lang="en-US" sz="2400" dirty="0"/>
              <a:t>Sage300SDK_2017UpgradeGuide.docx</a:t>
            </a:r>
            <a:endParaRPr lang="en-US" sz="2000" dirty="0"/>
          </a:p>
          <a:p>
            <a:pPr lvl="2"/>
            <a:r>
              <a:rPr lang="en-US" sz="2000" dirty="0"/>
              <a:t>Component upgrades</a:t>
            </a:r>
          </a:p>
          <a:p>
            <a:pPr lvl="2"/>
            <a:r>
              <a:rPr lang="en-US" sz="2000" dirty="0"/>
              <a:t>Reference changes</a:t>
            </a:r>
          </a:p>
          <a:p>
            <a:pPr lvl="2"/>
            <a:r>
              <a:rPr lang="en-US" sz="2000" dirty="0"/>
              <a:t>Target framework upgrades</a:t>
            </a:r>
          </a:p>
          <a:p>
            <a:pPr lvl="2"/>
            <a:r>
              <a:rPr lang="en-US" sz="2000" dirty="0"/>
              <a:t>New files added to Web Project for better CSS compatibility</a:t>
            </a:r>
          </a:p>
          <a:p>
            <a:pPr lvl="2"/>
            <a:r>
              <a:rPr lang="en-US" sz="2000" dirty="0" err="1"/>
              <a:t>OptionsMenu</a:t>
            </a:r>
            <a:r>
              <a:rPr lang="en-US" sz="2000" dirty="0"/>
              <a:t> Changes to “key” areas of screen</a:t>
            </a:r>
          </a:p>
          <a:p>
            <a:pPr lvl="2"/>
            <a:r>
              <a:rPr lang="en-US" sz="2000" dirty="0"/>
              <a:t>Report </a:t>
            </a:r>
            <a:r>
              <a:rPr lang="en-US" sz="2000" dirty="0" err="1"/>
              <a:t>WebForms</a:t>
            </a:r>
            <a:r>
              <a:rPr lang="en-US" sz="2000" dirty="0"/>
              <a:t> addition</a:t>
            </a:r>
          </a:p>
          <a:p>
            <a:pPr lvl="2"/>
            <a:r>
              <a:rPr lang="en-US" sz="2000" dirty="0"/>
              <a:t>PowerShell Upgrade Script</a:t>
            </a:r>
          </a:p>
          <a:p>
            <a:pPr lvl="2"/>
            <a:r>
              <a:rPr lang="en-US" sz="2000" dirty="0"/>
              <a:t>Update References Diff</a:t>
            </a:r>
          </a:p>
          <a:p>
            <a:pPr lvl="2"/>
            <a:r>
              <a:rPr lang="en-US" sz="2000" dirty="0"/>
              <a:t>Manual Instructions</a:t>
            </a:r>
          </a:p>
          <a:p>
            <a:pPr lvl="3"/>
            <a:endParaRPr lang="en-US" sz="1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0010" y="1714219"/>
            <a:ext cx="3344004" cy="336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898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API</a:t>
            </a:r>
          </a:p>
        </p:txBody>
      </p:sp>
      <p:sp>
        <p:nvSpPr>
          <p:cNvPr id="12" name="Content Placeholder 4"/>
          <p:cNvSpPr>
            <a:spLocks noGrp="1"/>
          </p:cNvSpPr>
          <p:nvPr>
            <p:ph idx="1"/>
          </p:nvPr>
        </p:nvSpPr>
        <p:spPr>
          <a:xfrm>
            <a:off x="466025" y="1366943"/>
            <a:ext cx="5934775" cy="5130675"/>
          </a:xfrm>
        </p:spPr>
        <p:txBody>
          <a:bodyPr numCol="1"/>
          <a:lstStyle/>
          <a:p>
            <a:pPr lvl="1"/>
            <a:r>
              <a:rPr lang="en-US" sz="2000" dirty="0"/>
              <a:t>OData Upgrade</a:t>
            </a:r>
          </a:p>
          <a:p>
            <a:pPr lvl="2"/>
            <a:r>
              <a:rPr lang="en-US" sz="1800" dirty="0" err="1"/>
              <a:t>Asp.Net</a:t>
            </a:r>
            <a:r>
              <a:rPr lang="en-US" sz="1800" dirty="0"/>
              <a:t> </a:t>
            </a:r>
            <a:r>
              <a:rPr lang="en-US" sz="1800" dirty="0" err="1"/>
              <a:t>Odata</a:t>
            </a:r>
            <a:r>
              <a:rPr lang="en-US" sz="1800" dirty="0"/>
              <a:t> Library V5.9.1 which supports OData Version 4.0</a:t>
            </a:r>
          </a:p>
          <a:p>
            <a:pPr lvl="1"/>
            <a:r>
              <a:rPr lang="en-US" sz="2000" dirty="0"/>
              <a:t>PATCH Support at Detail Levels</a:t>
            </a:r>
          </a:p>
          <a:p>
            <a:pPr lvl="2"/>
            <a:r>
              <a:rPr lang="en-US" sz="1800" dirty="0" err="1"/>
              <a:t>UpdateOperation</a:t>
            </a:r>
            <a:r>
              <a:rPr lang="en-US" sz="1800" dirty="0"/>
              <a:t> Property</a:t>
            </a:r>
          </a:p>
          <a:p>
            <a:pPr lvl="1"/>
            <a:r>
              <a:rPr lang="en-US" sz="2000" dirty="0"/>
              <a:t>Versioning</a:t>
            </a:r>
          </a:p>
          <a:p>
            <a:pPr lvl="2"/>
            <a:r>
              <a:rPr lang="en-US" sz="1800" dirty="0"/>
              <a:t>http://localhost/Sage300WebApi/</a:t>
            </a:r>
            <a:r>
              <a:rPr lang="en-US" sz="1800" dirty="0">
                <a:solidFill>
                  <a:srgbClr val="FF0000"/>
                </a:solidFill>
              </a:rPr>
              <a:t>v1.0</a:t>
            </a:r>
            <a:r>
              <a:rPr lang="en-US" sz="1800" dirty="0"/>
              <a:t>/-/SAMLTD/BK...</a:t>
            </a:r>
          </a:p>
          <a:p>
            <a:pPr lvl="1"/>
            <a:r>
              <a:rPr lang="en-US" sz="2000" dirty="0" err="1"/>
              <a:t>OpenAPI</a:t>
            </a:r>
            <a:r>
              <a:rPr lang="en-US" sz="2000" dirty="0"/>
              <a:t> Documentation</a:t>
            </a:r>
          </a:p>
          <a:p>
            <a:pPr lvl="2"/>
            <a:r>
              <a:rPr lang="en-US" sz="1800" dirty="0"/>
              <a:t>Swagger</a:t>
            </a:r>
          </a:p>
          <a:p>
            <a:pPr lvl="1"/>
            <a:r>
              <a:rPr lang="en-US" sz="2000" dirty="0"/>
              <a:t>Added Endpoints</a:t>
            </a:r>
          </a:p>
          <a:p>
            <a:pPr lvl="1"/>
            <a:r>
              <a:rPr lang="en-US" sz="2000" dirty="0"/>
              <a:t>Feature Endpoints for SIRC Support</a:t>
            </a:r>
          </a:p>
          <a:p>
            <a:pPr lvl="2"/>
            <a:r>
              <a:rPr lang="en-US" sz="1800" dirty="0"/>
              <a:t>http://localhost/Sage300WebAPI/v1.0/</a:t>
            </a:r>
            <a:r>
              <a:rPr lang="en-US" sz="1800" dirty="0">
                <a:solidFill>
                  <a:srgbClr val="FF0000"/>
                </a:solidFill>
              </a:rPr>
              <a:t>FR</a:t>
            </a:r>
            <a:r>
              <a:rPr lang="en-US" sz="1800" dirty="0"/>
              <a:t>/-/SAMLTD/…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9455" y="1183693"/>
            <a:ext cx="5508092" cy="5497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925945"/>
      </p:ext>
    </p:extLst>
  </p:cSld>
  <p:clrMapOvr>
    <a:masterClrMapping/>
  </p:clrMapOvr>
</p:sld>
</file>

<file path=ppt/theme/theme1.xml><?xml version="1.0" encoding="utf-8"?>
<a:theme xmlns:a="http://schemas.openxmlformats.org/drawingml/2006/main" name="1_Orange">
  <a:themeElements>
    <a:clrScheme name="Orange 1">
      <a:dk1>
        <a:srgbClr val="2B2421"/>
      </a:dk1>
      <a:lt1>
        <a:sysClr val="window" lastClr="FFFFFF"/>
      </a:lt1>
      <a:dk2>
        <a:srgbClr val="44546A"/>
      </a:dk2>
      <a:lt2>
        <a:srgbClr val="E7E6E6"/>
      </a:lt2>
      <a:accent1>
        <a:srgbClr val="FFB000"/>
      </a:accent1>
      <a:accent2>
        <a:srgbClr val="8E8A86"/>
      </a:accent2>
      <a:accent3>
        <a:srgbClr val="C6BEB8"/>
      </a:accent3>
      <a:accent4>
        <a:srgbClr val="ECE9E5"/>
      </a:accent4>
      <a:accent5>
        <a:srgbClr val="A59F98"/>
      </a:accent5>
      <a:accent6>
        <a:srgbClr val="DAD3CC"/>
      </a:accent6>
      <a:hlink>
        <a:srgbClr val="1963F6"/>
      </a:hlink>
      <a:folHlink>
        <a:srgbClr val="1963F6"/>
      </a:folHlink>
    </a:clrScheme>
    <a:fontScheme name="Sage 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581E29A2-1F45-4EF4-9198-633BD3794DF4}" vid="{013C412F-4D8D-4D09-B36F-15C7E3976DE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1650</TotalTime>
  <Words>515</Words>
  <Application>Microsoft Office PowerPoint</Application>
  <PresentationFormat>Widescreen</PresentationFormat>
  <Paragraphs>110</Paragraphs>
  <Slides>15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Arial</vt:lpstr>
      <vt:lpstr>Calibri</vt:lpstr>
      <vt:lpstr>1_Orange</vt:lpstr>
      <vt:lpstr>PowerPoint Presentation</vt:lpstr>
      <vt:lpstr>Component Updates</vt:lpstr>
      <vt:lpstr>Samples</vt:lpstr>
      <vt:lpstr>Process Enhancements</vt:lpstr>
      <vt:lpstr>Documentation</vt:lpstr>
      <vt:lpstr>Solution Wizard</vt:lpstr>
      <vt:lpstr>Code Generation Wizard</vt:lpstr>
      <vt:lpstr>Solution/Project Upgrades</vt:lpstr>
      <vt:lpstr>Web API</vt:lpstr>
      <vt:lpstr>Developer Persona – Creating a Customization</vt:lpstr>
      <vt:lpstr>Developer/Partner Persona – Bundling a Customization</vt:lpstr>
      <vt:lpstr> Partner/Administrator Persona – Importing a Customization</vt:lpstr>
      <vt:lpstr> Partner/Administrator Persona – Managing a Customization</vt:lpstr>
      <vt:lpstr> User Persona – Using a Customization</vt:lpstr>
      <vt:lpstr>GitHub Repository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Thomas, John</dc:creator>
  <cp:lastModifiedBy>Thomas, John</cp:lastModifiedBy>
  <cp:revision>41</cp:revision>
  <dcterms:created xsi:type="dcterms:W3CDTF">2016-07-18T14:13:16Z</dcterms:created>
  <dcterms:modified xsi:type="dcterms:W3CDTF">2016-12-02T23:00:19Z</dcterms:modified>
</cp:coreProperties>
</file>